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Inter" panose="020B0604020202020204" charset="0"/>
      <p:regular r:id="rId19"/>
    </p:embeddedFont>
    <p:embeddedFont>
      <p:font typeface="Open Sans Extrabold" panose="020B0906030804020204" pitchFamily="34" charset="0"/>
      <p:bold r:id="rId20"/>
      <p:boldItalic r:id="rId21"/>
    </p:embeddedFont>
    <p:embeddedFont>
      <p:font typeface="Open Sans Semibold" panose="020B0706030804020204" pitchFamily="34" charset="0"/>
      <p:bold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C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3534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E42CAF6-1A4F-B207-016A-CA7274BA5659}"/>
              </a:ext>
            </a:extLst>
          </p:cNvPr>
          <p:cNvSpPr/>
          <p:nvPr/>
        </p:nvSpPr>
        <p:spPr>
          <a:xfrm>
            <a:off x="12790449" y="7672038"/>
            <a:ext cx="1839951" cy="557561"/>
          </a:xfrm>
          <a:prstGeom prst="rect">
            <a:avLst/>
          </a:prstGeom>
          <a:solidFill>
            <a:srgbClr val="FB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5523AF-B88A-0D45-1FAA-FBAB997D1C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631"/>
          <a:stretch>
            <a:fillRect/>
          </a:stretch>
        </p:blipFill>
        <p:spPr>
          <a:xfrm>
            <a:off x="0" y="0"/>
            <a:ext cx="14630400" cy="8229599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2244734"/>
            <a:ext cx="985562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chemeClr val="bg1">
                    <a:lumMod val="9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Satellite Collision Risk Predictor</a:t>
            </a:r>
            <a:endParaRPr lang="en-US" sz="4650" dirty="0">
              <a:solidFill>
                <a:schemeClr val="bg1">
                  <a:lumMod val="95000"/>
                </a:schemeClr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079719"/>
            <a:ext cx="6956308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An ML Project by Yash Kumar Srivastava</a:t>
            </a:r>
            <a:endParaRPr lang="en-US" sz="2800" dirty="0">
              <a:solidFill>
                <a:schemeClr val="bg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8664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BCA–IBM 2nd Year, 3rd Semester</a:t>
            </a:r>
            <a:endParaRPr lang="en-US" sz="1750" b="1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4845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Tools: Python, Machine Learning, Streamlit, Scikit-learn</a:t>
            </a:r>
            <a:endParaRPr lang="en-US" sz="17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92242"/>
            <a:ext cx="7556421" cy="9675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b="1" dirty="0">
                <a:solidFill>
                  <a:srgbClr val="00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Conclusion: Safeguarding Our Orbital Future</a:t>
            </a:r>
            <a:endParaRPr lang="en-US" sz="30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1980843"/>
            <a:ext cx="7556421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successfully demonstrates the power of machine learning in addressing critical space safety challenges, delivering a practical tool for satellite collision risk prediction.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6280190" y="2618184"/>
            <a:ext cx="7556421" cy="1111687"/>
          </a:xfrm>
          <a:prstGeom prst="roundRect">
            <a:avLst>
              <a:gd name="adj" fmla="val 55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35209" y="2773204"/>
            <a:ext cx="1935123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ML Model Excellence</a:t>
            </a:r>
            <a:endParaRPr lang="en-US" sz="15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435209" y="3103364"/>
            <a:ext cx="724638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Successfully built and trained a Random Forest model achieving 96% accuracy for satellite collision prediction</a:t>
            </a:r>
            <a:endParaRPr lang="en-US" sz="1150" dirty="0"/>
          </a:p>
        </p:txBody>
      </p:sp>
      <p:sp>
        <p:nvSpPr>
          <p:cNvPr id="8" name="Shape 5"/>
          <p:cNvSpPr/>
          <p:nvPr/>
        </p:nvSpPr>
        <p:spPr>
          <a:xfrm>
            <a:off x="6280190" y="3877270"/>
            <a:ext cx="7556421" cy="875943"/>
          </a:xfrm>
          <a:prstGeom prst="roundRect">
            <a:avLst>
              <a:gd name="adj" fmla="val 70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435209" y="4032290"/>
            <a:ext cx="2144911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End-to-End Deployment</a:t>
            </a:r>
            <a:endParaRPr lang="en-US" sz="15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435209" y="4362450"/>
            <a:ext cx="724638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Trained, evaluated, saved, and deployed the model through an intuitive Streamlit web application</a:t>
            </a:r>
            <a:endParaRPr lang="en-US" sz="1150" dirty="0"/>
          </a:p>
        </p:txBody>
      </p:sp>
      <p:sp>
        <p:nvSpPr>
          <p:cNvPr id="11" name="Shape 8"/>
          <p:cNvSpPr/>
          <p:nvPr/>
        </p:nvSpPr>
        <p:spPr>
          <a:xfrm>
            <a:off x="6280190" y="4900613"/>
            <a:ext cx="7556421" cy="875943"/>
          </a:xfrm>
          <a:prstGeom prst="roundRect">
            <a:avLst>
              <a:gd name="adj" fmla="val 70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35209" y="5055632"/>
            <a:ext cx="1935123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Practical Integration</a:t>
            </a:r>
            <a:endParaRPr lang="en-US" sz="15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435209" y="5385792"/>
            <a:ext cx="724638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Demonstrated seamless ML integration with real-time user interface and voice alert capabilities</a:t>
            </a:r>
            <a:endParaRPr lang="en-US" sz="1150" dirty="0"/>
          </a:p>
        </p:txBody>
      </p:sp>
      <p:sp>
        <p:nvSpPr>
          <p:cNvPr id="14" name="Shape 11"/>
          <p:cNvSpPr/>
          <p:nvPr/>
        </p:nvSpPr>
        <p:spPr>
          <a:xfrm>
            <a:off x="6280190" y="5923955"/>
            <a:ext cx="7556421" cy="875943"/>
          </a:xfrm>
          <a:prstGeom prst="roundRect">
            <a:avLst>
              <a:gd name="adj" fmla="val 70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435209" y="6078974"/>
            <a:ext cx="1935123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Future Potential</a:t>
            </a:r>
            <a:endParaRPr lang="en-US" sz="15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6435209" y="6409134"/>
            <a:ext cx="724638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Foundation ready for extension to real-world satellite tracking systems and operational deployment</a:t>
            </a:r>
            <a:endParaRPr lang="en-US" sz="1150" dirty="0"/>
          </a:p>
        </p:txBody>
      </p:sp>
      <p:sp>
        <p:nvSpPr>
          <p:cNvPr id="17" name="Text 14"/>
          <p:cNvSpPr/>
          <p:nvPr/>
        </p:nvSpPr>
        <p:spPr>
          <a:xfrm>
            <a:off x="6280190" y="6965752"/>
            <a:ext cx="7556421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Satellite Collision Risk Predictor represents a significant step toward safer space operations, combining cutting-edge machine learning with accessible technology to protect our orbital infrastructure.</a:t>
            </a:r>
            <a:endParaRPr lang="en-US" sz="11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5A05E6-43A0-61E3-E271-508E7BEF0A26}"/>
              </a:ext>
            </a:extLst>
          </p:cNvPr>
          <p:cNvSpPr/>
          <p:nvPr/>
        </p:nvSpPr>
        <p:spPr>
          <a:xfrm>
            <a:off x="12790449" y="7672038"/>
            <a:ext cx="1839951" cy="557561"/>
          </a:xfrm>
          <a:prstGeom prst="rect">
            <a:avLst/>
          </a:prstGeom>
          <a:solidFill>
            <a:srgbClr val="FB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4632"/>
            <a:ext cx="6581775" cy="483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b="1" dirty="0">
                <a:solidFill>
                  <a:srgbClr val="00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Future Scope: Expanding the Horizon</a:t>
            </a:r>
            <a:endParaRPr lang="en-US" sz="30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1569482"/>
            <a:ext cx="7556421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current implementation serves as a strong foundation, with numerous opportunities for enhancement and real-world deployment to maximize impact in space safety operations.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6280190" y="2206823"/>
            <a:ext cx="147399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01</a:t>
            </a:r>
            <a:endParaRPr lang="en-US" sz="1150" dirty="0"/>
          </a:p>
        </p:txBody>
      </p:sp>
      <p:sp>
        <p:nvSpPr>
          <p:cNvPr id="6" name="Shape 3"/>
          <p:cNvSpPr/>
          <p:nvPr/>
        </p:nvSpPr>
        <p:spPr>
          <a:xfrm>
            <a:off x="6280190" y="2441972"/>
            <a:ext cx="3704511" cy="15240"/>
          </a:xfrm>
          <a:prstGeom prst="rect">
            <a:avLst/>
          </a:prstGeom>
          <a:solidFill>
            <a:srgbClr val="007EBD"/>
          </a:solidFill>
          <a:ln/>
        </p:spPr>
      </p:sp>
      <p:sp>
        <p:nvSpPr>
          <p:cNvPr id="7" name="Text 4"/>
          <p:cNvSpPr/>
          <p:nvPr/>
        </p:nvSpPr>
        <p:spPr>
          <a:xfrm>
            <a:off x="6280190" y="2546152"/>
            <a:ext cx="2358866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Real NASA API Integration</a:t>
            </a:r>
            <a:endParaRPr lang="en-US" sz="15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280190" y="2876312"/>
            <a:ext cx="3704511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live data from NASA's Conjunction Data Messages (CDM) API for real-time satellite tracking and collision predictions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10132100" y="2206823"/>
            <a:ext cx="147399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02</a:t>
            </a:r>
            <a:endParaRPr lang="en-US" sz="1150" dirty="0"/>
          </a:p>
        </p:txBody>
      </p:sp>
      <p:sp>
        <p:nvSpPr>
          <p:cNvPr id="10" name="Shape 7"/>
          <p:cNvSpPr/>
          <p:nvPr/>
        </p:nvSpPr>
        <p:spPr>
          <a:xfrm>
            <a:off x="10132100" y="2441972"/>
            <a:ext cx="3704511" cy="15240"/>
          </a:xfrm>
          <a:prstGeom prst="rect">
            <a:avLst/>
          </a:prstGeom>
          <a:solidFill>
            <a:srgbClr val="007EBD"/>
          </a:solidFill>
          <a:ln/>
        </p:spPr>
      </p:sp>
      <p:sp>
        <p:nvSpPr>
          <p:cNvPr id="11" name="Text 8"/>
          <p:cNvSpPr/>
          <p:nvPr/>
        </p:nvSpPr>
        <p:spPr>
          <a:xfrm>
            <a:off x="10132100" y="2546152"/>
            <a:ext cx="1935123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Cloud Deployment</a:t>
            </a:r>
            <a:endParaRPr lang="en-US" sz="15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132100" y="2876312"/>
            <a:ext cx="3704511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the application online using AWS, Google Cloud, or Azure for global accessibility and scalability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6280190" y="3841433"/>
            <a:ext cx="147399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03</a:t>
            </a:r>
            <a:endParaRPr lang="en-US" sz="1150" dirty="0"/>
          </a:p>
        </p:txBody>
      </p:sp>
      <p:sp>
        <p:nvSpPr>
          <p:cNvPr id="14" name="Shape 11"/>
          <p:cNvSpPr/>
          <p:nvPr/>
        </p:nvSpPr>
        <p:spPr>
          <a:xfrm>
            <a:off x="6280190" y="4076581"/>
            <a:ext cx="3704511" cy="15240"/>
          </a:xfrm>
          <a:prstGeom prst="rect">
            <a:avLst/>
          </a:prstGeom>
          <a:solidFill>
            <a:srgbClr val="007EBD"/>
          </a:solidFill>
          <a:ln/>
        </p:spPr>
      </p:sp>
      <p:sp>
        <p:nvSpPr>
          <p:cNvPr id="15" name="Text 12"/>
          <p:cNvSpPr/>
          <p:nvPr/>
        </p:nvSpPr>
        <p:spPr>
          <a:xfrm>
            <a:off x="6280190" y="4180761"/>
            <a:ext cx="1935123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Enhanced Dataset</a:t>
            </a:r>
            <a:endParaRPr lang="en-US" sz="15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6280190" y="4510921"/>
            <a:ext cx="3704511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 the training dataset with thousands of real orbital scenarios to improve model accuracy and robustness</a:t>
            </a:r>
            <a:endParaRPr lang="en-US" sz="1150" dirty="0"/>
          </a:p>
        </p:txBody>
      </p:sp>
      <p:sp>
        <p:nvSpPr>
          <p:cNvPr id="17" name="Text 14"/>
          <p:cNvSpPr/>
          <p:nvPr/>
        </p:nvSpPr>
        <p:spPr>
          <a:xfrm>
            <a:off x="10132100" y="3841433"/>
            <a:ext cx="147399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04</a:t>
            </a:r>
            <a:endParaRPr lang="en-US" sz="1150" dirty="0"/>
          </a:p>
        </p:txBody>
      </p:sp>
      <p:sp>
        <p:nvSpPr>
          <p:cNvPr id="18" name="Shape 15"/>
          <p:cNvSpPr/>
          <p:nvPr/>
        </p:nvSpPr>
        <p:spPr>
          <a:xfrm>
            <a:off x="10132100" y="4076581"/>
            <a:ext cx="3704511" cy="15240"/>
          </a:xfrm>
          <a:prstGeom prst="rect">
            <a:avLst/>
          </a:prstGeom>
          <a:solidFill>
            <a:srgbClr val="007EBD"/>
          </a:solidFill>
          <a:ln/>
        </p:spPr>
      </p:sp>
      <p:sp>
        <p:nvSpPr>
          <p:cNvPr id="19" name="Text 16"/>
          <p:cNvSpPr/>
          <p:nvPr/>
        </p:nvSpPr>
        <p:spPr>
          <a:xfrm>
            <a:off x="10132100" y="4180761"/>
            <a:ext cx="1983938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3D Orbit Visualization</a:t>
            </a:r>
            <a:endParaRPr lang="en-US" sz="15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10132100" y="4510921"/>
            <a:ext cx="3704511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interactive 3D visualization of satellite trajectories and potential collision zones for better situational awareness</a:t>
            </a:r>
            <a:endParaRPr lang="en-US" sz="1150" dirty="0"/>
          </a:p>
        </p:txBody>
      </p:sp>
      <p:sp>
        <p:nvSpPr>
          <p:cNvPr id="21" name="Text 18"/>
          <p:cNvSpPr/>
          <p:nvPr/>
        </p:nvSpPr>
        <p:spPr>
          <a:xfrm>
            <a:off x="6280190" y="5476042"/>
            <a:ext cx="147399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05</a:t>
            </a:r>
            <a:endParaRPr lang="en-US" sz="1150" dirty="0"/>
          </a:p>
        </p:txBody>
      </p:sp>
      <p:sp>
        <p:nvSpPr>
          <p:cNvPr id="22" name="Shape 19"/>
          <p:cNvSpPr/>
          <p:nvPr/>
        </p:nvSpPr>
        <p:spPr>
          <a:xfrm>
            <a:off x="6280190" y="5711190"/>
            <a:ext cx="7556421" cy="15240"/>
          </a:xfrm>
          <a:prstGeom prst="rect">
            <a:avLst/>
          </a:prstGeom>
          <a:solidFill>
            <a:srgbClr val="007EBD"/>
          </a:solidFill>
          <a:ln/>
        </p:spPr>
      </p:sp>
      <p:sp>
        <p:nvSpPr>
          <p:cNvPr id="23" name="Text 20"/>
          <p:cNvSpPr/>
          <p:nvPr/>
        </p:nvSpPr>
        <p:spPr>
          <a:xfrm>
            <a:off x="6280190" y="5815370"/>
            <a:ext cx="2133957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Multi-Satellite Tracking</a:t>
            </a:r>
            <a:endParaRPr lang="en-US" sz="15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6280190" y="6145530"/>
            <a:ext cx="7556421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Extend capabilities to monitor and predict risks for multiple satellites simultaneously across different orbital planes</a:t>
            </a:r>
            <a:endParaRPr lang="en-US" sz="1150" dirty="0"/>
          </a:p>
        </p:txBody>
      </p:sp>
      <p:sp>
        <p:nvSpPr>
          <p:cNvPr id="25" name="Text 22"/>
          <p:cNvSpPr/>
          <p:nvPr/>
        </p:nvSpPr>
        <p:spPr>
          <a:xfrm>
            <a:off x="6280190" y="6893362"/>
            <a:ext cx="7556421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enhancements will transform the predictor from a proof-of-concept into a production-ready system capable of protecting critical space infrastructure.</a:t>
            </a:r>
            <a:endParaRPr lang="en-US" sz="115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6A4BA34-0BDE-1905-FFF4-7F077F40A04C}"/>
              </a:ext>
            </a:extLst>
          </p:cNvPr>
          <p:cNvSpPr/>
          <p:nvPr/>
        </p:nvSpPr>
        <p:spPr>
          <a:xfrm>
            <a:off x="12790449" y="7672038"/>
            <a:ext cx="1839951" cy="557561"/>
          </a:xfrm>
          <a:prstGeom prst="rect">
            <a:avLst/>
          </a:prstGeom>
          <a:solidFill>
            <a:srgbClr val="FB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61003" y="2962275"/>
            <a:ext cx="11908393" cy="1488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700"/>
              </a:lnSpc>
              <a:buNone/>
            </a:pPr>
            <a:r>
              <a:rPr lang="en-US" sz="9350" b="1" dirty="0">
                <a:solidFill>
                  <a:srgbClr val="000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Thank-you</a:t>
            </a:r>
            <a:endParaRPr lang="en-US" sz="935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49044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2D4868-9CC6-17F8-E2A7-6B63DCAD75EB}"/>
              </a:ext>
            </a:extLst>
          </p:cNvPr>
          <p:cNvSpPr/>
          <p:nvPr/>
        </p:nvSpPr>
        <p:spPr>
          <a:xfrm>
            <a:off x="12790449" y="7672038"/>
            <a:ext cx="1839951" cy="557561"/>
          </a:xfrm>
          <a:prstGeom prst="rect">
            <a:avLst/>
          </a:prstGeom>
          <a:solidFill>
            <a:srgbClr val="FB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5453"/>
            <a:ext cx="10681573" cy="632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Introduction: Navigating the Crowded Cosmos</a:t>
            </a:r>
            <a:endParaRPr lang="en-US" sz="395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860709"/>
            <a:ext cx="6286262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ever-growing volume of space debris poses a significant threat to operational satellites, making collision prediction crucial for safeguarding valuable assets in orbit.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793790" y="2959298"/>
            <a:ext cx="628626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Space debris is increasing annually, creating a more hazardous environment.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793790" y="3643432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Satellites face a heightened risk of devastating collisions.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793790" y="4019193"/>
            <a:ext cx="628626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Accurate collision risk prediction can prevent catastrophic damage and loss.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793790" y="4703326"/>
            <a:ext cx="628626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Objective: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Develop an ML model to classify satellite approaches as </a:t>
            </a:r>
            <a:r>
              <a:rPr lang="en-US" sz="1500" dirty="0">
                <a:solidFill>
                  <a:srgbClr val="5E4CE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Safe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or </a:t>
            </a:r>
            <a:r>
              <a:rPr lang="en-US" sz="1500" dirty="0">
                <a:solidFill>
                  <a:srgbClr val="FF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Risk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5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968" y="1904048"/>
            <a:ext cx="5343287" cy="53432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4F1102C-0B3D-E2A2-1D5E-8723ABFA027A}"/>
              </a:ext>
            </a:extLst>
          </p:cNvPr>
          <p:cNvSpPr/>
          <p:nvPr/>
        </p:nvSpPr>
        <p:spPr>
          <a:xfrm>
            <a:off x="12790449" y="7672038"/>
            <a:ext cx="1839951" cy="557561"/>
          </a:xfrm>
          <a:prstGeom prst="rect">
            <a:avLst/>
          </a:prstGeom>
          <a:solidFill>
            <a:srgbClr val="FB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3193"/>
            <a:ext cx="1147464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The Challenge: Predicting Orbital Dangers</a:t>
            </a:r>
            <a:endParaRPr lang="en-US" sz="465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98108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primary goal is to predict whether a satellite is at risk of collision based on its real-time approach parameters. This capability is vital for the sustainability of space operations.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962037"/>
            <a:ext cx="6407944" cy="4484370"/>
          </a:xfrm>
          <a:prstGeom prst="roundRect">
            <a:avLst>
              <a:gd name="adj" fmla="val 326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2962037"/>
            <a:ext cx="121920" cy="4484370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3219331"/>
            <a:ext cx="422660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Why is this Prediction Crucial?</a:t>
            </a:r>
            <a:endParaRPr lang="en-US" sz="23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142524" y="3727490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Space missions demand immense investment; protection is paramount.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142524" y="4532590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single collision can lead to widespread orbital disaster, generating more debris.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42524" y="5337691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Empowering operators with rapid, informed decision-making capabilities.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428548" y="2962037"/>
            <a:ext cx="6408063" cy="4484370"/>
          </a:xfrm>
          <a:prstGeom prst="roundRect">
            <a:avLst>
              <a:gd name="adj" fmla="val 326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7398067" y="2962037"/>
            <a:ext cx="121920" cy="4484370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282" y="3219331"/>
            <a:ext cx="5802035" cy="396978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B3E0B3-93F2-347F-D387-FF93603B4D24}"/>
              </a:ext>
            </a:extLst>
          </p:cNvPr>
          <p:cNvSpPr/>
          <p:nvPr/>
        </p:nvSpPr>
        <p:spPr>
          <a:xfrm>
            <a:off x="12790449" y="7672038"/>
            <a:ext cx="1839951" cy="557561"/>
          </a:xfrm>
          <a:prstGeom prst="rect">
            <a:avLst/>
          </a:prstGeom>
          <a:solidFill>
            <a:srgbClr val="FB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6279"/>
            <a:ext cx="9909334" cy="632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Dataset Overview: The Inputs to Our Model</a:t>
            </a:r>
            <a:endParaRPr lang="en-US" sz="395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724382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model learns from a carefully curated dataset, translating complex orbital mechanics into structured features for machine learning.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793790" y="2423041"/>
            <a:ext cx="763750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dataset, comprising 75 entries, captures critical parameters for each satellite approach scenario:</a:t>
            </a: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793790" y="3256598"/>
            <a:ext cx="7637502" cy="2789396"/>
          </a:xfrm>
          <a:prstGeom prst="roundRect">
            <a:avLst>
              <a:gd name="adj" fmla="val 290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01410" y="3264218"/>
            <a:ext cx="7622262" cy="55483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994291" y="3387447"/>
            <a:ext cx="342173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Relative Distance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4809173" y="3387447"/>
            <a:ext cx="342173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km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801410" y="3819049"/>
            <a:ext cx="7622262" cy="55483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94291" y="3942278"/>
            <a:ext cx="342173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Relative Speed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4809173" y="3942278"/>
            <a:ext cx="342173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km/s</a:t>
            </a:r>
            <a:endParaRPr lang="en-US" sz="1500" dirty="0"/>
          </a:p>
        </p:txBody>
      </p:sp>
      <p:sp>
        <p:nvSpPr>
          <p:cNvPr id="12" name="Shape 10"/>
          <p:cNvSpPr/>
          <p:nvPr/>
        </p:nvSpPr>
        <p:spPr>
          <a:xfrm>
            <a:off x="801410" y="4373880"/>
            <a:ext cx="7622262" cy="55483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994291" y="4497110"/>
            <a:ext cx="342173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Debris Size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4809173" y="4497110"/>
            <a:ext cx="342173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cm</a:t>
            </a:r>
            <a:endParaRPr lang="en-US" sz="1500" dirty="0"/>
          </a:p>
        </p:txBody>
      </p:sp>
      <p:sp>
        <p:nvSpPr>
          <p:cNvPr id="15" name="Shape 13"/>
          <p:cNvSpPr/>
          <p:nvPr/>
        </p:nvSpPr>
        <p:spPr>
          <a:xfrm>
            <a:off x="801410" y="4928711"/>
            <a:ext cx="7622262" cy="55483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994291" y="5051941"/>
            <a:ext cx="342173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Approach Angle</a:t>
            </a:r>
            <a:endParaRPr lang="en-US" sz="1500" dirty="0"/>
          </a:p>
        </p:txBody>
      </p:sp>
      <p:sp>
        <p:nvSpPr>
          <p:cNvPr id="17" name="Text 15"/>
          <p:cNvSpPr/>
          <p:nvPr/>
        </p:nvSpPr>
        <p:spPr>
          <a:xfrm>
            <a:off x="4809173" y="5051941"/>
            <a:ext cx="342173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degrees</a:t>
            </a:r>
            <a:endParaRPr lang="en-US" sz="1500" dirty="0"/>
          </a:p>
        </p:txBody>
      </p:sp>
      <p:sp>
        <p:nvSpPr>
          <p:cNvPr id="18" name="Shape 16"/>
          <p:cNvSpPr/>
          <p:nvPr/>
        </p:nvSpPr>
        <p:spPr>
          <a:xfrm>
            <a:off x="801410" y="5483543"/>
            <a:ext cx="7622262" cy="55483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994291" y="5606772"/>
            <a:ext cx="342173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Debris Type</a:t>
            </a:r>
            <a:endParaRPr lang="en-US" sz="1500" dirty="0"/>
          </a:p>
        </p:txBody>
      </p:sp>
      <p:sp>
        <p:nvSpPr>
          <p:cNvPr id="20" name="Text 18"/>
          <p:cNvSpPr/>
          <p:nvPr/>
        </p:nvSpPr>
        <p:spPr>
          <a:xfrm>
            <a:off x="4809173" y="5606772"/>
            <a:ext cx="342173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Metal / Rock / Fragment</a:t>
            </a:r>
            <a:endParaRPr lang="en-US" sz="1500" dirty="0"/>
          </a:p>
        </p:txBody>
      </p:sp>
      <p:sp>
        <p:nvSpPr>
          <p:cNvPr id="21" name="Text 19"/>
          <p:cNvSpPr/>
          <p:nvPr/>
        </p:nvSpPr>
        <p:spPr>
          <a:xfrm>
            <a:off x="793790" y="6262807"/>
            <a:ext cx="253043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Prediction Label:</a:t>
            </a:r>
            <a:endParaRPr lang="en-US" sz="195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793790" y="6771799"/>
            <a:ext cx="763750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Risk = 0 (Safe):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No immediate threat.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793790" y="7147560"/>
            <a:ext cx="763750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Risk = 1 (High Risk):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Potential for collision.</a:t>
            </a:r>
            <a:endParaRPr lang="en-US" sz="1500" dirty="0"/>
          </a:p>
        </p:txBody>
      </p:sp>
      <p:pic>
        <p:nvPicPr>
          <p:cNvPr id="2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9209" y="2466380"/>
            <a:ext cx="4194572" cy="419457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E86B902-4A51-4A8D-E20F-1A37943E45DD}"/>
              </a:ext>
            </a:extLst>
          </p:cNvPr>
          <p:cNvSpPr/>
          <p:nvPr/>
        </p:nvSpPr>
        <p:spPr>
          <a:xfrm>
            <a:off x="12790449" y="7672038"/>
            <a:ext cx="1839951" cy="557561"/>
          </a:xfrm>
          <a:prstGeom prst="rect">
            <a:avLst/>
          </a:prstGeom>
          <a:solidFill>
            <a:srgbClr val="FB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4133"/>
            <a:ext cx="11001732" cy="669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Data Preprocessing: Preparing for Prediction</a:t>
            </a:r>
            <a:endParaRPr lang="en-US" sz="42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762244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Rigorous preprocessing transforms raw data into a format suitable for machine learning, ensuring accuracy and model performance.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18504"/>
            <a:ext cx="6521410" cy="81653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97863" y="3339108"/>
            <a:ext cx="3252192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Encoding Categorical Data</a:t>
            </a:r>
            <a:endParaRPr lang="en-US" sz="21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97863" y="3796308"/>
            <a:ext cx="6113264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Applied </a:t>
            </a:r>
            <a:r>
              <a:rPr lang="en-US" sz="1600" dirty="0">
                <a:solidFill>
                  <a:srgbClr val="5E4CE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OneHotEncoding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transform the 'Debris Type' into a numerical format, preventing misleading ordinal relationships.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318504"/>
            <a:ext cx="6521410" cy="81653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19273" y="3339108"/>
            <a:ext cx="3785116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Normalizing Numerical Values</a:t>
            </a:r>
            <a:endParaRPr lang="en-US" sz="21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7519273" y="3796308"/>
            <a:ext cx="6113264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Scaled numerical features to a standard range, ensuring all features contribute equally to the model's learning process.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53796"/>
            <a:ext cx="6521410" cy="81653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97863" y="5674400"/>
            <a:ext cx="3065502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Handling Missing Values</a:t>
            </a:r>
            <a:endParaRPr lang="en-US" sz="21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997863" y="6131600"/>
            <a:ext cx="6113264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Implemented strategies to address any missing data points, maintaining dataset integrity and preventing model bias.</a:t>
            </a:r>
            <a:endParaRPr lang="en-US" sz="16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653796"/>
            <a:ext cx="6521410" cy="81653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19273" y="5674400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Train/Test Split</a:t>
            </a:r>
            <a:endParaRPr lang="en-US" sz="21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7519273" y="6131600"/>
            <a:ext cx="6113264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Divided the dataset into 80% training and 20% testing sets to evaluate model performance on unseen data.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793790" y="7218640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preprocessor was saved alongside the final model for consistent future predictions.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697D23-EC5D-89F8-956B-467CB2B7D93C}"/>
              </a:ext>
            </a:extLst>
          </p:cNvPr>
          <p:cNvSpPr/>
          <p:nvPr/>
        </p:nvSpPr>
        <p:spPr>
          <a:xfrm>
            <a:off x="12790449" y="7672038"/>
            <a:ext cx="1839951" cy="557561"/>
          </a:xfrm>
          <a:prstGeom prst="rect">
            <a:avLst/>
          </a:prstGeom>
          <a:solidFill>
            <a:srgbClr val="FB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8101"/>
            <a:ext cx="13042821" cy="784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Machine Learning Models</a:t>
            </a:r>
            <a:endParaRPr lang="en-US" sz="465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93024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explored two robust classification algorithms to identify the most effective solution for satellite collision prediction.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5483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0347" y="3624858"/>
            <a:ext cx="357188" cy="35718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530906" y="362616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Logistic Regression</a:t>
            </a:r>
            <a:endParaRPr lang="en-US" sz="23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530906" y="4134326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fundamental algorithm for binary classification, providing a baseline for performance.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530906" y="4996220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Accuracy: 88%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530906" y="5495211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F1 Score: 85%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56884" y="35483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33442" y="3624858"/>
            <a:ext cx="357188" cy="35718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194000" y="3626168"/>
            <a:ext cx="344257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Random Forest Classifier</a:t>
            </a:r>
            <a:endParaRPr lang="en-US" sz="23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8194000" y="4134326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ensemble method that builds multiple decision trees, enhancing predictive power and robustness.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8194000" y="4996220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Excels with smaller datasets.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8194000" y="543841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Highly effective for classification tasks.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8194000" y="5880616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Demonstrated superior accuracy.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8194000" y="6379607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Accuracy: 96%</a:t>
            </a: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8194000" y="687859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F1 Score: 95%</a:t>
            </a:r>
            <a:endParaRPr lang="en-US" sz="17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3E246FB-CD67-A72C-8F44-509BC9E4555E}"/>
              </a:ext>
            </a:extLst>
          </p:cNvPr>
          <p:cNvSpPr/>
          <p:nvPr/>
        </p:nvSpPr>
        <p:spPr>
          <a:xfrm>
            <a:off x="12790449" y="7672038"/>
            <a:ext cx="1839951" cy="557561"/>
          </a:xfrm>
          <a:prstGeom prst="rect">
            <a:avLst/>
          </a:prstGeom>
          <a:solidFill>
            <a:srgbClr val="FB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8565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5813" y="3155871"/>
            <a:ext cx="9320213" cy="626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Final Model Selection: Precision in Orbit</a:t>
            </a:r>
            <a:endParaRPr lang="en-US" sz="39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85813" y="4068366"/>
            <a:ext cx="13058775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Based on comprehensive evaluation, the Random Forest Classifier emerged as the optimal choice for our Satellite Collision Risk Predictor.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785813" y="4588312"/>
            <a:ext cx="4225647" cy="2343388"/>
          </a:xfrm>
          <a:prstGeom prst="roundRect">
            <a:avLst>
              <a:gd name="adj" fmla="val 342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08673" y="4611172"/>
            <a:ext cx="4179927" cy="572572"/>
          </a:xfrm>
          <a:prstGeom prst="roundRect">
            <a:avLst>
              <a:gd name="adj" fmla="val 9209"/>
            </a:avLst>
          </a:prstGeom>
          <a:solidFill>
            <a:srgbClr val="CCEEFF"/>
          </a:solidFill>
          <a:ln/>
        </p:spPr>
      </p:sp>
      <p:sp>
        <p:nvSpPr>
          <p:cNvPr id="7" name="Text 4"/>
          <p:cNvSpPr/>
          <p:nvPr/>
        </p:nvSpPr>
        <p:spPr>
          <a:xfrm>
            <a:off x="2755463" y="4714756"/>
            <a:ext cx="286226" cy="357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999530" y="5374600"/>
            <a:ext cx="2504956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Superior Accuracy</a:t>
            </a:r>
            <a:endParaRPr lang="en-US" sz="195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999530" y="5802154"/>
            <a:ext cx="3798213" cy="915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Achieved the highest accuracy scores during testing, minimizing false positives and negatives critical for space safety.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5202317" y="4588312"/>
            <a:ext cx="4225647" cy="2343388"/>
          </a:xfrm>
          <a:prstGeom prst="roundRect">
            <a:avLst>
              <a:gd name="adj" fmla="val 342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5225177" y="4611172"/>
            <a:ext cx="4179927" cy="572572"/>
          </a:xfrm>
          <a:prstGeom prst="roundRect">
            <a:avLst>
              <a:gd name="adj" fmla="val 9209"/>
            </a:avLst>
          </a:prstGeom>
          <a:solidFill>
            <a:srgbClr val="CCEEFF"/>
          </a:solidFill>
          <a:ln/>
        </p:spPr>
      </p:sp>
      <p:sp>
        <p:nvSpPr>
          <p:cNvPr id="12" name="Text 9"/>
          <p:cNvSpPr/>
          <p:nvPr/>
        </p:nvSpPr>
        <p:spPr>
          <a:xfrm>
            <a:off x="7171968" y="4714756"/>
            <a:ext cx="286226" cy="357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5416034" y="5374600"/>
            <a:ext cx="2903101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Enhanced Generalization</a:t>
            </a:r>
            <a:endParaRPr lang="en-US" sz="195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416034" y="5802154"/>
            <a:ext cx="3798213" cy="915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Demonstrated robust performance on unseen data, ensuring reliable predictions in dynamic orbital environments.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9618821" y="4588312"/>
            <a:ext cx="4225647" cy="2343388"/>
          </a:xfrm>
          <a:prstGeom prst="roundRect">
            <a:avLst>
              <a:gd name="adj" fmla="val 342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9641681" y="4611172"/>
            <a:ext cx="4179927" cy="572572"/>
          </a:xfrm>
          <a:prstGeom prst="roundRect">
            <a:avLst>
              <a:gd name="adj" fmla="val 9209"/>
            </a:avLst>
          </a:prstGeom>
          <a:solidFill>
            <a:srgbClr val="CCEEFF"/>
          </a:solidFill>
          <a:ln/>
        </p:spPr>
      </p:sp>
      <p:sp>
        <p:nvSpPr>
          <p:cNvPr id="17" name="Text 14"/>
          <p:cNvSpPr/>
          <p:nvPr/>
        </p:nvSpPr>
        <p:spPr>
          <a:xfrm>
            <a:off x="11588472" y="4714756"/>
            <a:ext cx="286226" cy="357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9832538" y="5374600"/>
            <a:ext cx="2504956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Stable Predictions</a:t>
            </a:r>
            <a:endParaRPr lang="en-US" sz="195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9832538" y="5802154"/>
            <a:ext cx="3798213" cy="915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Provided consistent and dependable risk assessments, vital for operational decision-making.</a:t>
            </a:r>
            <a:endParaRPr lang="en-US" sz="1500" dirty="0"/>
          </a:p>
        </p:txBody>
      </p:sp>
      <p:sp>
        <p:nvSpPr>
          <p:cNvPr id="20" name="Text 17"/>
          <p:cNvSpPr/>
          <p:nvPr/>
        </p:nvSpPr>
        <p:spPr>
          <a:xfrm>
            <a:off x="785813" y="7146369"/>
            <a:ext cx="13058775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chosen model has been serialized and saved as: </a:t>
            </a: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models/sat_rf_model.pkl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seamless integration and deployment.</a:t>
            </a:r>
            <a:endParaRPr lang="en-US" sz="15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5EC822-9C39-B672-2658-11AA80FEF8EF}"/>
              </a:ext>
            </a:extLst>
          </p:cNvPr>
          <p:cNvSpPr/>
          <p:nvPr/>
        </p:nvSpPr>
        <p:spPr>
          <a:xfrm>
            <a:off x="12790449" y="7672038"/>
            <a:ext cx="1839951" cy="557561"/>
          </a:xfrm>
          <a:prstGeom prst="rect">
            <a:avLst/>
          </a:prstGeom>
          <a:solidFill>
            <a:srgbClr val="FB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2583"/>
            <a:ext cx="10310574" cy="632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Web Application: Interactive Risk Prediction</a:t>
            </a:r>
            <a:endParaRPr lang="en-US" sz="395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680686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Streamlit-powered web application provides an intuitive interface for real-time collision risk assessment.</a:t>
            </a:r>
            <a:endParaRPr lang="en-US" sz="1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89" y="2422684"/>
            <a:ext cx="6766737" cy="5136237"/>
          </a:xfrm>
          <a:prstGeom prst="roundRect">
            <a:avLst>
              <a:gd name="adj" fmla="val 2555"/>
            </a:avLst>
          </a:prstGeom>
        </p:spPr>
      </p:pic>
      <p:sp>
        <p:nvSpPr>
          <p:cNvPr id="5" name="Text 2"/>
          <p:cNvSpPr/>
          <p:nvPr/>
        </p:nvSpPr>
        <p:spPr>
          <a:xfrm>
            <a:off x="8909209" y="2379345"/>
            <a:ext cx="4934903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Input Fields: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Allows operators to enter various approach parameters.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8909209" y="3063478"/>
            <a:ext cx="4934903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 Button: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Triggers immediate risk analysis by the deployed ML model.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8909209" y="3747611"/>
            <a:ext cx="4934903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Clear Risk Display: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Visually presents the predicted risk level (</a:t>
            </a:r>
            <a:r>
              <a:rPr lang="en-US" sz="1500" dirty="0">
                <a:solidFill>
                  <a:srgbClr val="5E4CE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Safe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/ </a:t>
            </a:r>
            <a:r>
              <a:rPr lang="en-US" sz="1500" dirty="0">
                <a:solidFill>
                  <a:srgbClr val="FF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Risk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8909209" y="4431744"/>
            <a:ext cx="4934903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Probability Output: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Shows the confidence score for the prediction.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8909209" y="5115878"/>
            <a:ext cx="4934903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Voice Output: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Integrates a 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male voice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announce risk levels, enhancing user experience and critical alerts.</a:t>
            </a:r>
            <a:endParaRPr lang="en-US" sz="15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EB92F4-72B8-C555-EE9C-BAB629E7ADAC}"/>
              </a:ext>
            </a:extLst>
          </p:cNvPr>
          <p:cNvSpPr/>
          <p:nvPr/>
        </p:nvSpPr>
        <p:spPr>
          <a:xfrm>
            <a:off x="12790449" y="7672038"/>
            <a:ext cx="1839951" cy="557561"/>
          </a:xfrm>
          <a:prstGeom prst="rect">
            <a:avLst/>
          </a:prstGeom>
          <a:solidFill>
            <a:srgbClr val="FB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3604"/>
            <a:ext cx="11355467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Live Demonstration: Witnessing the Predictor in Action</a:t>
            </a:r>
            <a:endParaRPr lang="en-US" sz="35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111931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Experience the Satellite Collision Risk Predictor firsthand, designed for immediate and impactful insights.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793790" y="2728436"/>
            <a:ext cx="63138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Input Parameters:</a:t>
            </a: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Users enter crucial satellite approach data.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793790" y="3060144"/>
            <a:ext cx="631388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Instant Prediction:</a:t>
            </a: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Model rapidly classifies the scenario as </a:t>
            </a:r>
            <a:r>
              <a:rPr lang="en-US" sz="1300" dirty="0">
                <a:solidFill>
                  <a:srgbClr val="5E4CE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Safe</a:t>
            </a: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or </a:t>
            </a:r>
            <a:r>
              <a:rPr lang="en-US" sz="1300" dirty="0">
                <a:solidFill>
                  <a:srgbClr val="FF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Risk</a:t>
            </a: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793790" y="3664029"/>
            <a:ext cx="631388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Probability Display:</a:t>
            </a: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 clear percentage indicates the confidence of the prediction.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793790" y="4267914"/>
            <a:ext cx="631388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Auditory Alerts:</a:t>
            </a: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Voice output provides an immediate, hands-free notification of potential dangers, boosting situational awareness.</a:t>
            </a:r>
            <a:endParaRPr lang="en-US" sz="13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3742" y="2476100"/>
            <a:ext cx="5438522" cy="4127982"/>
          </a:xfrm>
          <a:prstGeom prst="roundRect">
            <a:avLst>
              <a:gd name="adj" fmla="val 5051"/>
            </a:avLst>
          </a:prstGeom>
        </p:spPr>
      </p:pic>
      <p:sp>
        <p:nvSpPr>
          <p:cNvPr id="9" name="Text 6"/>
          <p:cNvSpPr/>
          <p:nvPr/>
        </p:nvSpPr>
        <p:spPr>
          <a:xfrm>
            <a:off x="793790" y="6743700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real-time capability empowers space operators to make swift, informed decisions to safeguard valuable orbital assets.</a:t>
            </a:r>
            <a:endParaRPr lang="en-US" sz="13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4F124E-26A9-45A7-E77C-DA94D099BB08}"/>
              </a:ext>
            </a:extLst>
          </p:cNvPr>
          <p:cNvSpPr/>
          <p:nvPr/>
        </p:nvSpPr>
        <p:spPr>
          <a:xfrm>
            <a:off x="12790449" y="7672038"/>
            <a:ext cx="1839951" cy="557561"/>
          </a:xfrm>
          <a:prstGeom prst="rect">
            <a:avLst/>
          </a:prstGeom>
          <a:solidFill>
            <a:srgbClr val="FB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1068</Words>
  <Application>Microsoft Office PowerPoint</Application>
  <PresentationFormat>Custom</PresentationFormat>
  <Paragraphs>124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Inter</vt:lpstr>
      <vt:lpstr>Petrona Light</vt:lpstr>
      <vt:lpstr>Open Sans Semibold</vt:lpstr>
      <vt:lpstr>Consolas</vt:lpstr>
      <vt:lpstr>Open Sans Extrabold</vt:lpstr>
      <vt:lpstr>Petrona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Yash Srivastava</cp:lastModifiedBy>
  <cp:revision>3</cp:revision>
  <dcterms:created xsi:type="dcterms:W3CDTF">2025-12-01T19:07:34Z</dcterms:created>
  <dcterms:modified xsi:type="dcterms:W3CDTF">2025-12-01T19:27:06Z</dcterms:modified>
</cp:coreProperties>
</file>